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7"/>
  </p:notesMasterIdLst>
  <p:sldIdLst>
    <p:sldId id="256" r:id="rId2"/>
    <p:sldId id="272" r:id="rId3"/>
    <p:sldId id="263" r:id="rId4"/>
    <p:sldId id="273" r:id="rId5"/>
    <p:sldId id="274" r:id="rId6"/>
    <p:sldId id="275" r:id="rId7"/>
    <p:sldId id="28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97" autoAdjust="0"/>
  </p:normalViewPr>
  <p:slideViewPr>
    <p:cSldViewPr snapToGrid="0" snapToObjects="1">
      <p:cViewPr varScale="1">
        <p:scale>
          <a:sx n="54" d="100"/>
          <a:sy n="54" d="100"/>
        </p:scale>
        <p:origin x="117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6D85-5030-234D-9B81-673572399D7E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1CED5-CF31-1E4A-A5FE-940487575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23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3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95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Zinkoxide kan verkoelend werken en heeft mogelijk een licht jeukstillend effect. Zinkoxidezalf 10% heeft geen indrogend effect zoals  zinkoxidesmeersel FNA (zinkolie), het is een vette zalf die vooral gebruikt wordt als beschermend middel (b.v. bescherming van billen tegen de inwerking van </a:t>
            </a:r>
            <a:r>
              <a:rPr lang="nl-NL" dirty="0" err="1"/>
              <a:t>faeces</a:t>
            </a:r>
            <a:r>
              <a:rPr lang="nl-NL" dirty="0"/>
              <a:t>) of als verzachtend middel bij aambeien. Specifiek voor luiereczeem wordt ook 10% zinkoxide in vaselinecetomacrogolcrème FNA aanbevolen. Voor aambeien bestaan ook zetpillen met  10% zinkoxide in een vette zetpilbasis.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9E0DC0D-3EDF-6747-B12F-C04C5D763E76}" type="datetimeFigureOut">
              <a:rPr lang="nl-NL" smtClean="0"/>
              <a:t>20-12-2017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l.wikipedia.org/wiki/Cr%C3%A8me_(huidsmeersel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117" y="1284942"/>
            <a:ext cx="7543800" cy="1111716"/>
          </a:xfrm>
        </p:spPr>
        <p:txBody>
          <a:bodyPr anchor="t"/>
          <a:lstStyle/>
          <a:p>
            <a:pPr algn="ctr"/>
            <a:r>
              <a:rPr lang="nl-NL" b="1" dirty="0">
                <a:latin typeface="Calibri"/>
                <a:cs typeface="Calibri"/>
              </a:rPr>
              <a:t>Geneesmiddelen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04153" y="2429622"/>
            <a:ext cx="646176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dirty="0">
                <a:latin typeface="Calibri"/>
                <a:cs typeface="Calibri"/>
              </a:rPr>
              <a:t>Boek: Geneesmiddelenkennis voor doktersassistenten</a:t>
            </a:r>
          </a:p>
          <a:p>
            <a:pPr algn="ctr"/>
            <a:r>
              <a:rPr lang="nl-NL" dirty="0">
                <a:latin typeface="Calibri"/>
                <a:cs typeface="Calibri"/>
              </a:rPr>
              <a:t>20-12-2017  Bouke Cuperus</a:t>
            </a:r>
          </a:p>
          <a:p>
            <a:pPr algn="ctr"/>
            <a:r>
              <a:rPr lang="nl-NL" dirty="0">
                <a:solidFill>
                  <a:srgbClr val="FF0000"/>
                </a:solidFill>
                <a:latin typeface="Calibri"/>
                <a:cs typeface="Calibri"/>
              </a:rPr>
              <a:t>H 12 De Huid</a:t>
            </a:r>
          </a:p>
          <a:p>
            <a:pPr algn="ctr"/>
            <a:endParaRPr lang="nl-NL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76" y="3562970"/>
            <a:ext cx="3271620" cy="26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00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Eczeem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nl-NL" dirty="0"/>
              <a:t>Chronische aandoening met jeuk en eczeem</a:t>
            </a:r>
          </a:p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b="1" dirty="0"/>
              <a:t>Behandeling: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corticosteroïden, (ontstekingsremmend en jeukstillend)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afgewisseld met een indifferente crème of zalf</a:t>
            </a:r>
          </a:p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dirty="0"/>
              <a:t>Indeling  corticosteroïden;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zwak, matig-sterk, sterk en zeer sterk ; ook wel </a:t>
            </a:r>
            <a:r>
              <a:rPr lang="nl-NL"/>
              <a:t>klasse 1 t/m </a:t>
            </a:r>
            <a:r>
              <a:rPr lang="nl-NL" dirty="0"/>
              <a:t>4 genoemd.</a:t>
            </a:r>
          </a:p>
          <a:p>
            <a:pPr marL="411480" lvl="1" indent="0">
              <a:buNone/>
            </a:pPr>
            <a:endParaRPr lang="nl-NL" dirty="0"/>
          </a:p>
          <a:p>
            <a:pPr marL="411480" lvl="1" indent="0">
              <a:buNone/>
            </a:pPr>
            <a:r>
              <a:rPr lang="nl-NL" dirty="0">
                <a:solidFill>
                  <a:srgbClr val="FF0000"/>
                </a:solidFill>
              </a:rPr>
              <a:t>Pas op !</a:t>
            </a:r>
          </a:p>
          <a:p>
            <a:pPr lvl="1"/>
            <a:r>
              <a:rPr lang="nl-NL" dirty="0"/>
              <a:t>huid kan dunnen worden; corticosteroïden kunnen in de bloedbaan komen. Bij kinderen groeiremming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11430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404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Bacteriële huidinfecties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Huid vormt barrière tegen binnendringen bacteriën schimmels en virussen.</a:t>
            </a:r>
          </a:p>
          <a:p>
            <a:endParaRPr lang="nl-NL" dirty="0"/>
          </a:p>
          <a:p>
            <a:r>
              <a:rPr lang="nl-NL" dirty="0"/>
              <a:t>Behalve bij beschadigde huid;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Eczeem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Schaafwonden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Steenpuist (furunkel) ontstoken haarzakje</a:t>
            </a:r>
          </a:p>
          <a:p>
            <a:pPr marL="411480" lvl="1" indent="0">
              <a:buNone/>
            </a:pPr>
            <a:endParaRPr lang="nl-NL" dirty="0"/>
          </a:p>
          <a:p>
            <a:pPr marL="411480" lvl="1" indent="0">
              <a:buNone/>
            </a:pPr>
            <a:r>
              <a:rPr lang="nl-NL" b="1" dirty="0"/>
              <a:t>Behandeling</a:t>
            </a:r>
            <a:r>
              <a:rPr lang="nl-NL" dirty="0"/>
              <a:t> </a:t>
            </a:r>
          </a:p>
          <a:p>
            <a:pPr marL="411480" lvl="1" indent="0">
              <a:buNone/>
            </a:pPr>
            <a:r>
              <a:rPr lang="nl-NL" dirty="0"/>
              <a:t>ernstige bacteriële huidinfectie: oraal antibioticum</a:t>
            </a:r>
          </a:p>
          <a:p>
            <a:pPr marL="411480" lvl="1" indent="0">
              <a:buNone/>
            </a:pPr>
            <a:r>
              <a:rPr lang="nl-NL" dirty="0"/>
              <a:t>Minder ernstig: </a:t>
            </a:r>
            <a:r>
              <a:rPr lang="nl-NL" dirty="0" err="1"/>
              <a:t>fusidinezuur</a:t>
            </a:r>
            <a:r>
              <a:rPr lang="nl-NL" dirty="0"/>
              <a:t> in een crème of zalf</a:t>
            </a:r>
          </a:p>
          <a:p>
            <a:pPr marL="411480" lvl="1" indent="0">
              <a:buNone/>
            </a:pPr>
            <a:r>
              <a:rPr lang="nl-NL" dirty="0"/>
              <a:t>Steenpuisten met </a:t>
            </a:r>
            <a:r>
              <a:rPr lang="nl-NL" dirty="0" err="1"/>
              <a:t>povidon</a:t>
            </a:r>
            <a:r>
              <a:rPr lang="nl-NL" dirty="0"/>
              <a:t>-jood (</a:t>
            </a:r>
            <a:r>
              <a:rPr lang="nl-NL" dirty="0" err="1"/>
              <a:t>betadine</a:t>
            </a:r>
            <a:r>
              <a:rPr lang="nl-NL" dirty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18" y="3174778"/>
            <a:ext cx="1483482" cy="198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6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Schimmelinfecties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dirty="0"/>
              <a:t>Voetschimmel  (zwemmerseczeem)</a:t>
            </a:r>
          </a:p>
          <a:p>
            <a:pPr marL="114300" indent="0">
              <a:buNone/>
            </a:pPr>
            <a:endParaRPr lang="nl-NL" b="1" dirty="0"/>
          </a:p>
          <a:p>
            <a:pPr marL="114300" indent="0">
              <a:buNone/>
            </a:pPr>
            <a:r>
              <a:rPr lang="nl-NL" b="1" dirty="0"/>
              <a:t>Behandeling</a:t>
            </a:r>
            <a:r>
              <a:rPr lang="nl-NL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zelfzorgmiddelen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Schoenen dienen ook behandeld te worden met strooipoeder met antimycoticum (tegen schimmels) </a:t>
            </a:r>
            <a:r>
              <a:rPr lang="nl-NL" dirty="0">
                <a:solidFill>
                  <a:srgbClr val="FF0000"/>
                </a:solidFill>
              </a:rPr>
              <a:t>www.huidinfo.nl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40" y="4017686"/>
            <a:ext cx="1578439" cy="198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74" y="3988472"/>
            <a:ext cx="2515919" cy="20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2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Middelen bij schimmelinfecties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 err="1"/>
              <a:t>Clotrimazol</a:t>
            </a:r>
            <a:r>
              <a:rPr lang="nl-NL" sz="2800" dirty="0"/>
              <a:t> (</a:t>
            </a:r>
            <a:r>
              <a:rPr lang="nl-NL" sz="2800" dirty="0" err="1"/>
              <a:t>Canesten</a:t>
            </a:r>
            <a:r>
              <a:rPr lang="nl-NL" sz="28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 err="1"/>
              <a:t>Teribinafine</a:t>
            </a:r>
            <a:r>
              <a:rPr lang="nl-NL" sz="2800" dirty="0"/>
              <a:t> (</a:t>
            </a:r>
            <a:r>
              <a:rPr lang="nl-NL" sz="2800" dirty="0" err="1"/>
              <a:t>Lamisil</a:t>
            </a:r>
            <a:r>
              <a:rPr lang="nl-NL" sz="28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Micronazol (</a:t>
            </a:r>
            <a:r>
              <a:rPr lang="nl-NL" sz="2800" dirty="0" err="1"/>
              <a:t>Daktarin</a:t>
            </a:r>
            <a:r>
              <a:rPr lang="nl-NL" sz="2800" dirty="0"/>
              <a:t>, </a:t>
            </a:r>
            <a:r>
              <a:rPr lang="nl-NL" sz="2800" dirty="0" err="1"/>
              <a:t>Dermacure</a:t>
            </a:r>
            <a:r>
              <a:rPr lang="nl-N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21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Psoriasis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Chronisch niet besmettelijke huidaandoening die door een dermatoloog behandeld moet worden.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err="1"/>
              <a:t>Lichtterapie</a:t>
            </a:r>
            <a:r>
              <a:rPr lang="nl-NL" dirty="0"/>
              <a:t> (PUVA)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Corticosteroïden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Orale middelen ( pas op bij zwangerschap)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3299459"/>
            <a:ext cx="2276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61" y="4057869"/>
            <a:ext cx="32480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5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>
                <a:solidFill>
                  <a:srgbClr val="FF0000"/>
                </a:solidFill>
              </a:rPr>
            </a:br>
            <a:r>
              <a:rPr lang="nl-NL" sz="3600" dirty="0">
                <a:solidFill>
                  <a:srgbClr val="FF0000"/>
                </a:solidFill>
              </a:rPr>
              <a:t>Acne (Jeugdpuistjes of acne vulgaris</a:t>
            </a:r>
            <a:br>
              <a:rPr lang="nl-NL" sz="3600" dirty="0">
                <a:solidFill>
                  <a:srgbClr val="FF0000"/>
                </a:solidFill>
              </a:rPr>
            </a:b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nl-NL" sz="2800"/>
              <a:t>Bij </a:t>
            </a:r>
            <a:r>
              <a:rPr lang="nl-NL" sz="2800" dirty="0"/>
              <a:t>jongeren tussen de 12 – 25 jaar</a:t>
            </a:r>
          </a:p>
          <a:p>
            <a:endParaRPr lang="nl-NL" dirty="0"/>
          </a:p>
          <a:p>
            <a:pPr marL="114300" indent="0">
              <a:buNone/>
            </a:pPr>
            <a:r>
              <a:rPr lang="nl-NL" b="1" dirty="0"/>
              <a:t>Oorzaak: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verhoogde talgproductie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verstopping talgklieren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Ontstekingen en bacteriële infecties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Soms littekens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 marL="114300" indent="0">
              <a:buNone/>
            </a:pPr>
            <a:r>
              <a:rPr lang="nl-NL" b="1" dirty="0"/>
              <a:t>Behandeling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Gel: </a:t>
            </a:r>
            <a:r>
              <a:rPr lang="nl-NL" dirty="0" err="1"/>
              <a:t>Benzac</a:t>
            </a:r>
            <a:r>
              <a:rPr lang="nl-NL" dirty="0"/>
              <a:t> (meest gebruikt)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Antibacteriële middelen of  antibiotica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De pil (meisjes en vrouwen)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42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dirty="0"/>
              <a:t>Honderden huidaandoeningen</a:t>
            </a:r>
          </a:p>
          <a:p>
            <a:pPr marL="114300" indent="0">
              <a:buNone/>
            </a:pPr>
            <a:endParaRPr lang="nl-NL" dirty="0"/>
          </a:p>
          <a:p>
            <a:pPr>
              <a:buFont typeface="Wingdings"/>
              <a:buChar char="Ø"/>
            </a:pPr>
            <a:r>
              <a:rPr lang="nl-NL" dirty="0"/>
              <a:t>1 miljoen Nederlanders chronische huidaandoeningen</a:t>
            </a:r>
          </a:p>
          <a:p>
            <a:pPr>
              <a:buFont typeface="Wingdings"/>
              <a:buChar char="Ø"/>
            </a:pPr>
            <a:endParaRPr lang="nl-NL" dirty="0"/>
          </a:p>
          <a:p>
            <a:pPr>
              <a:buFont typeface="Wingdings"/>
              <a:buChar char="Ø"/>
            </a:pPr>
            <a:r>
              <a:rPr lang="nl-NL" dirty="0"/>
              <a:t>Huidaandoeningen</a:t>
            </a:r>
          </a:p>
          <a:p>
            <a:pPr lvl="1">
              <a:buFont typeface="Wingdings"/>
              <a:buChar char="Ø"/>
            </a:pPr>
            <a:r>
              <a:rPr lang="nl-NL" dirty="0"/>
              <a:t>Lichamelijke klachten</a:t>
            </a:r>
          </a:p>
          <a:p>
            <a:pPr lvl="1">
              <a:buFont typeface="Wingdings"/>
              <a:buChar char="Ø"/>
            </a:pPr>
            <a:r>
              <a:rPr lang="nl-NL" dirty="0"/>
              <a:t>Sociale, 	</a:t>
            </a:r>
          </a:p>
          <a:p>
            <a:pPr lvl="1">
              <a:buFont typeface="Wingdings"/>
              <a:buChar char="Ø"/>
            </a:pPr>
            <a:r>
              <a:rPr lang="nl-NL" dirty="0"/>
              <a:t>Psychische </a:t>
            </a:r>
          </a:p>
          <a:p>
            <a:pPr lvl="1">
              <a:buFont typeface="Wingdings"/>
              <a:buChar char="Ø"/>
            </a:pPr>
            <a:r>
              <a:rPr lang="nl-NL" dirty="0"/>
              <a:t>Relationele klachten</a:t>
            </a:r>
          </a:p>
          <a:p>
            <a:pPr lvl="1">
              <a:buFont typeface="Wingdings"/>
              <a:buChar char="Ø"/>
            </a:pPr>
            <a:endParaRPr lang="nl-NL" dirty="0"/>
          </a:p>
          <a:p>
            <a:pPr marL="411480" lvl="1" indent="0">
              <a:buNone/>
            </a:pPr>
            <a:r>
              <a:rPr lang="nl-NL" dirty="0">
                <a:solidFill>
                  <a:srgbClr val="FF0000"/>
                </a:solidFill>
              </a:rPr>
              <a:t>www.huidziekten.nl</a:t>
            </a:r>
          </a:p>
        </p:txBody>
      </p:sp>
    </p:spTree>
    <p:extLst>
      <p:ext uri="{BB962C8B-B14F-4D97-AF65-F5344CB8AC3E}">
        <p14:creationId xmlns:p14="http://schemas.microsoft.com/office/powerpoint/2010/main" val="267422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De ‘basis’ van huidmiddelen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400" dirty="0"/>
              <a:t>De Basis  waarin het huidmiddel verwerkt wordt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Vloeistof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Crème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Zalf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 marL="411480" lvl="1" indent="0">
              <a:buNone/>
            </a:pPr>
            <a:endParaRPr lang="nl-NL" dirty="0"/>
          </a:p>
          <a:p>
            <a:pPr marL="411480" lvl="1" indent="0">
              <a:buNone/>
            </a:pPr>
            <a:r>
              <a:rPr lang="nl-NL" sz="2400" dirty="0"/>
              <a:t>De toestand van de huid bepaalt mede welke toedieningsvorm wordt gekozen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droge huid of  natte huid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Afdekken of  vocht onttrekken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Opname in de huid: wel of niet</a:t>
            </a:r>
          </a:p>
          <a:p>
            <a:pPr marL="411480" lvl="1" indent="0">
              <a:buNone/>
            </a:pPr>
            <a:endParaRPr lang="nl-NL" dirty="0"/>
          </a:p>
          <a:p>
            <a:pPr marL="411480" lvl="1" indent="0">
              <a:buNone/>
            </a:pPr>
            <a:r>
              <a:rPr lang="nl-NL" dirty="0">
                <a:solidFill>
                  <a:srgbClr val="FF0000"/>
                </a:solidFill>
              </a:rPr>
              <a:t>Indifferent huidmiddel (zonder werkzame stof)</a:t>
            </a:r>
          </a:p>
          <a:p>
            <a:pPr marL="411480" lvl="1" indent="0">
              <a:buNone/>
            </a:pPr>
            <a:r>
              <a:rPr lang="nl-NL" dirty="0"/>
              <a:t>Sommige huidaandoeningen kunnen zelf met een basiscrème of  -zalf behandeld worden, zonder geneesmiddel</a:t>
            </a:r>
          </a:p>
          <a:p>
            <a:pPr marL="411480" lvl="1" indent="0">
              <a:buNone/>
            </a:pPr>
            <a:endParaRPr lang="nl-NL" dirty="0"/>
          </a:p>
          <a:p>
            <a:pPr marL="411480" lvl="1" indent="0">
              <a:buNone/>
            </a:pPr>
            <a:endParaRPr lang="nl-NL" dirty="0"/>
          </a:p>
          <a:p>
            <a:pPr marL="411480" lvl="1" indent="0">
              <a:buNone/>
            </a:pPr>
            <a:r>
              <a:rPr lang="nl-NL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0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>
                <a:solidFill>
                  <a:srgbClr val="FF0000"/>
                </a:solidFill>
              </a:rPr>
              <a:t>Hoe dik mag het huidmiddel aanbracht worden?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nl-NL" dirty="0"/>
              <a:t>Met geneesmiddel dun</a:t>
            </a:r>
          </a:p>
          <a:p>
            <a:pPr marL="114300" indent="0">
              <a:buNone/>
            </a:pPr>
            <a:r>
              <a:rPr lang="nl-NL" dirty="0"/>
              <a:t>Zonder geneesmiddel dik (onbeperkt gebruiken)</a:t>
            </a:r>
          </a:p>
          <a:p>
            <a:endParaRPr lang="nl-NL" dirty="0"/>
          </a:p>
          <a:p>
            <a:pPr marL="114300" indent="0">
              <a:buNone/>
            </a:pPr>
            <a:r>
              <a:rPr lang="nl-NL" dirty="0"/>
              <a:t>Zonder verband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Crèmes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Smeersels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Schudsels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 marL="114300" indent="0">
              <a:buNone/>
            </a:pPr>
            <a:r>
              <a:rPr lang="nl-NL" dirty="0"/>
              <a:t>Met verband </a:t>
            </a:r>
            <a:r>
              <a:rPr lang="nl-NL" sz="1400" dirty="0"/>
              <a:t>(katoenen lap)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Zalven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Pasta’s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09" y="4835768"/>
            <a:ext cx="1245167" cy="15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79" y="5059826"/>
            <a:ext cx="1472225" cy="109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85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dirty="0">
                <a:solidFill>
                  <a:srgbClr val="FF0000"/>
                </a:solidFill>
              </a:rPr>
              <a:t>Vloeistoffen: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koude natte kompressen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Niet afdekken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Verkoelende werking door verdamping</a:t>
            </a:r>
          </a:p>
          <a:p>
            <a:endParaRPr lang="nl-NL" dirty="0"/>
          </a:p>
          <a:p>
            <a:pPr marL="114300" indent="0">
              <a:buNone/>
            </a:pPr>
            <a:r>
              <a:rPr lang="nl-NL" dirty="0">
                <a:solidFill>
                  <a:srgbClr val="FF0000"/>
                </a:solidFill>
              </a:rPr>
              <a:t>Lotions of schudsels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Vloeistof  waarin  niet- oplosbare stof in uiterst fijne druppeltjes blijven zweven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Verkoelend en jeukstillend door verdamping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Werken indrogend bij natte huidaandoeningen</a:t>
            </a:r>
          </a:p>
        </p:txBody>
      </p:sp>
    </p:spTree>
    <p:extLst>
      <p:ext uri="{BB962C8B-B14F-4D97-AF65-F5344CB8AC3E}">
        <p14:creationId xmlns:p14="http://schemas.microsoft.com/office/powerpoint/2010/main" val="379185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nl-NL" dirty="0" err="1">
                <a:solidFill>
                  <a:srgbClr val="FF0000"/>
                </a:solidFill>
              </a:rPr>
              <a:t>Hydrogels</a:t>
            </a:r>
            <a:r>
              <a:rPr lang="nl-NL" dirty="0">
                <a:solidFill>
                  <a:srgbClr val="FF0000"/>
                </a:solidFill>
              </a:rPr>
              <a:t> of gels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Vloeistoffen die verdikt zijn / </a:t>
            </a:r>
            <a:r>
              <a:rPr lang="nl-NL" dirty="0" err="1"/>
              <a:t>halfvaste</a:t>
            </a:r>
            <a:r>
              <a:rPr lang="nl-NL" dirty="0"/>
              <a:t> massa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Werkt verkoelend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Niet zichtbaar op de huid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Indrogend effect; beter niet op droge huid gebruiken</a:t>
            </a:r>
          </a:p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dirty="0">
                <a:solidFill>
                  <a:srgbClr val="FF0000"/>
                </a:solidFill>
              </a:rPr>
              <a:t>Crèmes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Mengsel van water en vet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Werken verzachtend en beschermend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 marL="411480" lvl="1" indent="0">
              <a:buNone/>
            </a:pPr>
            <a:r>
              <a:rPr lang="nl-NL" b="1" dirty="0"/>
              <a:t>Twee soorten crèmes</a:t>
            </a:r>
          </a:p>
          <a:p>
            <a:pPr marL="868680" lvl="1" indent="-457200">
              <a:buFont typeface="+mj-lt"/>
              <a:buAutoNum type="arabicPeriod"/>
            </a:pPr>
            <a:r>
              <a:rPr lang="nl-NL" dirty="0"/>
              <a:t>o/w- crèmes:  vet opgelost in water  (vaseline)</a:t>
            </a:r>
          </a:p>
          <a:p>
            <a:pPr marL="868680" lvl="1" indent="-457200">
              <a:buFont typeface="+mj-lt"/>
              <a:buAutoNum type="arabicPeriod"/>
            </a:pPr>
            <a:r>
              <a:rPr lang="nl-NL" dirty="0"/>
              <a:t>w/o - crèmes : water opgelost in vet  (voordeel zit geen conserveringsmiddel in)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66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Crème (huidsmeersel)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nl-NL" sz="1200" dirty="0">
                <a:solidFill>
                  <a:srgbClr val="FF0000"/>
                </a:solidFill>
                <a:hlinkClick r:id="rId2"/>
              </a:rPr>
              <a:t>EXTRA INFO : </a:t>
            </a:r>
          </a:p>
          <a:p>
            <a:pPr marL="114300" indent="0">
              <a:buNone/>
            </a:pPr>
            <a:r>
              <a:rPr lang="nl-NL" sz="1200" dirty="0">
                <a:solidFill>
                  <a:srgbClr val="FF0000"/>
                </a:solidFill>
                <a:hlinkClick r:id="rId2"/>
              </a:rPr>
              <a:t>https://nl.wikipedia.org/wiki/Cr%C3%A8me_(huidsmeersel)</a:t>
            </a:r>
            <a:endParaRPr lang="nl-NL" sz="12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nl-NL" sz="1200" dirty="0">
              <a:solidFill>
                <a:srgbClr val="FF0000"/>
              </a:solidFill>
            </a:endParaRPr>
          </a:p>
          <a:p>
            <a:r>
              <a:rPr lang="nl-NL" dirty="0"/>
              <a:t>Een crème (Latijn: </a:t>
            </a:r>
            <a:r>
              <a:rPr lang="nl-NL" dirty="0" err="1"/>
              <a:t>cremor</a:t>
            </a:r>
            <a:r>
              <a:rPr lang="nl-NL" dirty="0"/>
              <a:t>) is een emulsie van water en vetstoffen. Een crème bestaat dus altijd uit een vet- en waterfase.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Men kan een onderscheid maken tussen hydrofiele (O/W-crème, olie-in-water emulsie) en hydrofobe crèmes (W/O-crème, water-in-olie emulsie). Een </a:t>
            </a:r>
            <a:r>
              <a:rPr lang="nl-NL" dirty="0" err="1"/>
              <a:t>halfvast</a:t>
            </a:r>
            <a:r>
              <a:rPr lang="nl-NL" dirty="0"/>
              <a:t> huidpreparaat dat fysisch uit slechts één fase bestaat (bijvoorbeeld alleen vette bestanddelen) heet een zalf.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21" y="3053726"/>
            <a:ext cx="1722485" cy="118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50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dirty="0">
                <a:solidFill>
                  <a:srgbClr val="FF0000"/>
                </a:solidFill>
              </a:rPr>
              <a:t>Smeersels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Soort w/o - crèmes met hoog water gehalte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Gemakkelijk te gebruiken op de behaarde hoofdhuid dan b.v. crèmes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7" y="3251130"/>
            <a:ext cx="2116896" cy="14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56" y="3251130"/>
            <a:ext cx="3386870" cy="18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20" y="4837750"/>
            <a:ext cx="2342673" cy="11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9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nl-NL" dirty="0">
                <a:solidFill>
                  <a:srgbClr val="FF0000"/>
                </a:solidFill>
              </a:rPr>
              <a:t>Zalven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Vette zalven zonder toevoeging van water geschikt voor een droge schilferende huid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Verdamping van water door de huid wordt door de zalf tegengegaan, huid blijft soepel en vettig</a:t>
            </a:r>
          </a:p>
          <a:p>
            <a:endParaRPr lang="nl-NL" dirty="0"/>
          </a:p>
          <a:p>
            <a:pPr marL="114300" indent="0">
              <a:buNone/>
            </a:pPr>
            <a:r>
              <a:rPr lang="nl-NL" dirty="0">
                <a:solidFill>
                  <a:srgbClr val="FF0000"/>
                </a:solidFill>
              </a:rPr>
              <a:t>Pasta’s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Meestal erg stevig en moeilijk aan te brengen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Meestal geschikt op nattende huidaandoeningen</a:t>
            </a:r>
          </a:p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dirty="0" err="1">
                <a:solidFill>
                  <a:srgbClr val="FF0000"/>
                </a:solidFill>
              </a:rPr>
              <a:t>Srooipoeders</a:t>
            </a:r>
            <a:endParaRPr lang="nl-NL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Bestaat uit het grootste gedeelte uit talk en kan op de intacte huid worden aangebracht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38" y="2991144"/>
            <a:ext cx="1172262" cy="214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395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ing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Aangrenzing.thmx</Template>
  <TotalTime>657</TotalTime>
  <Words>712</Words>
  <Application>Microsoft Office PowerPoint</Application>
  <PresentationFormat>Diavoorstelling (4:3)</PresentationFormat>
  <Paragraphs>154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Aangrenzing</vt:lpstr>
      <vt:lpstr>Geneesmiddelen</vt:lpstr>
      <vt:lpstr>Inleiding</vt:lpstr>
      <vt:lpstr>De ‘basis’ van huidmiddelen</vt:lpstr>
      <vt:lpstr>Hoe dik mag het huidmiddel aanbracht worden?</vt:lpstr>
      <vt:lpstr>PowerPoint-presentatie</vt:lpstr>
      <vt:lpstr>PowerPoint-presentatie</vt:lpstr>
      <vt:lpstr>Crème (huidsmeersel) </vt:lpstr>
      <vt:lpstr>PowerPoint-presentatie</vt:lpstr>
      <vt:lpstr>PowerPoint-presentatie</vt:lpstr>
      <vt:lpstr>Eczeem</vt:lpstr>
      <vt:lpstr>Bacteriële huidinfecties</vt:lpstr>
      <vt:lpstr>Schimmelinfecties</vt:lpstr>
      <vt:lpstr> Middelen bij schimmelinfecties </vt:lpstr>
      <vt:lpstr>Psoriasis</vt:lpstr>
      <vt:lpstr> Acne (Jeugdpuistjes of acne vulgaris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Geneesmiddelen</dc:title>
  <dc:creator>Anne Ensink</dc:creator>
  <cp:lastModifiedBy>Uw naam</cp:lastModifiedBy>
  <cp:revision>46</cp:revision>
  <dcterms:created xsi:type="dcterms:W3CDTF">2015-06-09T06:56:35Z</dcterms:created>
  <dcterms:modified xsi:type="dcterms:W3CDTF">2017-12-20T18:53:49Z</dcterms:modified>
</cp:coreProperties>
</file>